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6" r:id="rId3"/>
    <p:sldId id="257" r:id="rId4"/>
    <p:sldId id="278" r:id="rId5"/>
    <p:sldId id="305" r:id="rId6"/>
    <p:sldId id="258" r:id="rId7"/>
    <p:sldId id="259" r:id="rId8"/>
    <p:sldId id="262" r:id="rId9"/>
    <p:sldId id="264" r:id="rId10"/>
    <p:sldId id="269" r:id="rId11"/>
    <p:sldId id="277" r:id="rId12"/>
    <p:sldId id="279" r:id="rId13"/>
    <p:sldId id="263" r:id="rId14"/>
    <p:sldId id="289" r:id="rId15"/>
    <p:sldId id="290" r:id="rId16"/>
    <p:sldId id="265" r:id="rId17"/>
    <p:sldId id="301" r:id="rId18"/>
    <p:sldId id="266" r:id="rId19"/>
    <p:sldId id="272" r:id="rId20"/>
    <p:sldId id="281" r:id="rId21"/>
    <p:sldId id="271" r:id="rId22"/>
    <p:sldId id="288" r:id="rId23"/>
    <p:sldId id="282" r:id="rId24"/>
    <p:sldId id="286" r:id="rId25"/>
    <p:sldId id="292" r:id="rId26"/>
    <p:sldId id="293" r:id="rId27"/>
    <p:sldId id="294" r:id="rId28"/>
    <p:sldId id="291" r:id="rId29"/>
    <p:sldId id="268" r:id="rId30"/>
    <p:sldId id="295" r:id="rId31"/>
    <p:sldId id="287" r:id="rId32"/>
    <p:sldId id="304" r:id="rId33"/>
    <p:sldId id="298" r:id="rId34"/>
    <p:sldId id="299" r:id="rId35"/>
    <p:sldId id="302" r:id="rId36"/>
    <p:sldId id="303" r:id="rId37"/>
    <p:sldId id="296" r:id="rId38"/>
    <p:sldId id="300" r:id="rId39"/>
    <p:sldId id="297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52" autoAdjust="0"/>
  </p:normalViewPr>
  <p:slideViewPr>
    <p:cSldViewPr>
      <p:cViewPr varScale="1">
        <p:scale>
          <a:sx n="107" d="100"/>
          <a:sy n="107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031535-2C3D-48A2-A161-A9557B323924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191C6D3-11E7-4E6B-9259-641CB8FEB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4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1C6D3-11E7-4E6B-9259-641CB8FEB26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6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14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9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9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3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1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7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1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8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8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5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6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8DE2F-1AA9-45DE-A33E-355FC0683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4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375" y="152400"/>
            <a:ext cx="8534400" cy="9525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LOCATING POWER LINE NOISE</a:t>
            </a:r>
            <a:br>
              <a:rPr lang="en-US" b="1" dirty="0"/>
            </a:br>
            <a:r>
              <a:rPr lang="en-US" b="1" dirty="0"/>
              <a:t> (and other RFI)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924550"/>
            <a:ext cx="1276350" cy="750371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Jeff, W4DD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Feb 11, 2020</a:t>
            </a: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031EFD24-A085-4B9A-863A-9B2638564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216130"/>
            <a:ext cx="6648450" cy="54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5FB14-5B6E-4129-88F7-9DC9F429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52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Example #1</a:t>
            </a:r>
            <a:endParaRPr lang="en-US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96" y="1296154"/>
            <a:ext cx="733160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6" idx="2"/>
          </p:cNvCxnSpPr>
          <p:nvPr/>
        </p:nvCxnSpPr>
        <p:spPr>
          <a:xfrm>
            <a:off x="1285592" y="1033479"/>
            <a:ext cx="2600608" cy="3445867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202482"/>
            <a:ext cx="211398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MY QTH: S-9 noise source to the SE, a distance of 1.7 miles.</a:t>
            </a:r>
          </a:p>
        </p:txBody>
      </p:sp>
      <p:cxnSp>
        <p:nvCxnSpPr>
          <p:cNvPr id="10" name="Straight Arrow Connector 9"/>
          <p:cNvCxnSpPr>
            <a:stCxn id="13" idx="1"/>
          </p:cNvCxnSpPr>
          <p:nvPr/>
        </p:nvCxnSpPr>
        <p:spPr>
          <a:xfrm flipH="1" flipV="1">
            <a:off x="5562600" y="4953000"/>
            <a:ext cx="838200" cy="5386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0800" y="4953000"/>
            <a:ext cx="243840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These are big noise sources also, but I can’t hear them.  They are behind the ridge line.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10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692" y="4728001"/>
            <a:ext cx="2600607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Lots of nasty stuff on this high ridge line.  </a:t>
            </a:r>
          </a:p>
        </p:txBody>
      </p:sp>
      <p:cxnSp>
        <p:nvCxnSpPr>
          <p:cNvPr id="15" name="Straight Arrow Connector 14"/>
          <p:cNvCxnSpPr>
            <a:cxnSpLocks/>
            <a:stCxn id="14" idx="3"/>
          </p:cNvCxnSpPr>
          <p:nvPr/>
        </p:nvCxnSpPr>
        <p:spPr>
          <a:xfrm flipV="1">
            <a:off x="2701299" y="4728007"/>
            <a:ext cx="1184901" cy="2923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D033ED0-F0B6-444E-B554-0328285E1402}"/>
              </a:ext>
            </a:extLst>
          </p:cNvPr>
          <p:cNvSpPr txBox="1"/>
          <p:nvPr/>
        </p:nvSpPr>
        <p:spPr>
          <a:xfrm>
            <a:off x="6534150" y="202482"/>
            <a:ext cx="24384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This is the problem that motivated me to make the RFI Mapper system.</a:t>
            </a:r>
          </a:p>
        </p:txBody>
      </p:sp>
    </p:spTree>
    <p:extLst>
      <p:ext uri="{BB962C8B-B14F-4D97-AF65-F5344CB8AC3E}">
        <p14:creationId xmlns:p14="http://schemas.microsoft.com/office/powerpoint/2010/main" val="142186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#1 - What was the Cause?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4978399" cy="3733800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1561743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bolt was arcing to a bracket.  Note the bolt is 50% eroded.</a:t>
            </a:r>
          </a:p>
          <a:p>
            <a:endParaRPr lang="en-US" dirty="0"/>
          </a:p>
          <a:p>
            <a:r>
              <a:rPr lang="en-US" dirty="0"/>
              <a:t>The lineman said he could smell something burning when he got near the top of the pole.</a:t>
            </a:r>
          </a:p>
          <a:p>
            <a:endParaRPr lang="en-US" dirty="0"/>
          </a:p>
          <a:p>
            <a:r>
              <a:rPr lang="en-US" dirty="0"/>
              <a:t>My SE S-9+10dB noise level dropped to S-3, a big improvement!</a:t>
            </a:r>
          </a:p>
          <a:p>
            <a:endParaRPr lang="en-US" dirty="0"/>
          </a:p>
          <a:p>
            <a:r>
              <a:rPr lang="en-US" dirty="0"/>
              <a:t>Most common causes are pole top insulators, bell insulators, or lightning arrestors but sometimes there’s an odd one like this bolt.</a:t>
            </a:r>
          </a:p>
        </p:txBody>
      </p:sp>
      <p:sp>
        <p:nvSpPr>
          <p:cNvPr id="11" name="Oval 10"/>
          <p:cNvSpPr/>
          <p:nvPr/>
        </p:nvSpPr>
        <p:spPr>
          <a:xfrm>
            <a:off x="1828800" y="3505200"/>
            <a:ext cx="838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62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#2 </a:t>
            </a:r>
            <a:r>
              <a:rPr lang="en-US" sz="1800" dirty="0"/>
              <a:t>(Overview Map)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8" y="1295400"/>
            <a:ext cx="766089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0" y="1828800"/>
            <a:ext cx="19050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will zoom in on this area in the next slide.</a:t>
            </a: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4191000" y="2057401"/>
            <a:ext cx="1143000" cy="2330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20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#2 Zoom-In</a:t>
            </a:r>
            <a:endParaRPr lang="en-US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9538"/>
            <a:ext cx="7467600" cy="518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3184236"/>
            <a:ext cx="27432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blue stars are S-12 (S-9 plus 18dB).  The pole between two blue stars was highly suspect and was the problem (pole top insulator).</a:t>
            </a:r>
          </a:p>
        </p:txBody>
      </p:sp>
      <p:cxnSp>
        <p:nvCxnSpPr>
          <p:cNvPr id="8" name="Straight Arrow Connector 7"/>
          <p:cNvCxnSpPr>
            <a:cxnSpLocks/>
            <a:stCxn id="7" idx="1"/>
          </p:cNvCxnSpPr>
          <p:nvPr/>
        </p:nvCxnSpPr>
        <p:spPr>
          <a:xfrm flipH="1" flipV="1">
            <a:off x="3886200" y="3621365"/>
            <a:ext cx="1447800" cy="2245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6198" y="2564408"/>
            <a:ext cx="15240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Signal tapers off either side of the peak signal.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2150198" y="2286000"/>
            <a:ext cx="1964602" cy="6939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2150198" y="2979907"/>
            <a:ext cx="1355002" cy="250649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7" idx="1"/>
          </p:cNvCxnSpPr>
          <p:nvPr/>
        </p:nvCxnSpPr>
        <p:spPr>
          <a:xfrm flipH="1">
            <a:off x="4114800" y="3845956"/>
            <a:ext cx="1219200" cy="7260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66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BBE989-48FB-46A2-92CD-8C538C48B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9" y="655638"/>
            <a:ext cx="8550862" cy="57467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5FBED-BCEF-407D-8E10-85B769C9B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569" y="914400"/>
            <a:ext cx="6104231" cy="1371600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1600" dirty="0"/>
              <a:t>Noise to the SW direction during wet weather.  Goes away after several days of dry.  </a:t>
            </a:r>
          </a:p>
          <a:p>
            <a:r>
              <a:rPr lang="en-US" sz="1600" dirty="0"/>
              <a:t>Replaced lightning arrestor, now all green.</a:t>
            </a:r>
          </a:p>
          <a:p>
            <a:r>
              <a:rPr lang="en-US" sz="1600" dirty="0"/>
              <a:t>Defective lightning arrestors can be VERY loud.  Note the size of the area it polluted.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C6B29-1893-4AAE-8756-5BFFC674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347C46-1AD3-4F18-8123-C1EBA1F8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#3</a:t>
            </a:r>
          </a:p>
        </p:txBody>
      </p:sp>
    </p:spTree>
    <p:extLst>
      <p:ext uri="{BB962C8B-B14F-4D97-AF65-F5344CB8AC3E}">
        <p14:creationId xmlns:p14="http://schemas.microsoft.com/office/powerpoint/2010/main" val="573679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38D34-465D-4363-B693-AF7D497ED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66153F-248E-4B8C-8BF4-28190EC0D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5486400" cy="1073150"/>
          </a:xfrm>
        </p:spPr>
        <p:txBody>
          <a:bodyPr>
            <a:normAutofit/>
          </a:bodyPr>
          <a:lstStyle/>
          <a:p>
            <a:r>
              <a:rPr lang="en-US" dirty="0"/>
              <a:t>Example #4</a:t>
            </a: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448ECE02-B8E1-48CE-ABA9-12D4A915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0131"/>
            <a:ext cx="9064809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6B55B9-2A9E-4B32-93CC-2F634CC3F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724400"/>
            <a:ext cx="8229600" cy="1029493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/>
              <a:t>Area quiet until mid June 2018 lightning storm.  </a:t>
            </a:r>
          </a:p>
          <a:p>
            <a:r>
              <a:rPr lang="en-US" dirty="0"/>
              <a:t>Noise originating on pole at corner of 2 intersecting roads.</a:t>
            </a:r>
          </a:p>
          <a:p>
            <a:r>
              <a:rPr lang="en-US" dirty="0"/>
              <a:t>Two Pole Top insulators plus recloser (a recloser is basically a ckt breaker).</a:t>
            </a:r>
          </a:p>
        </p:txBody>
      </p:sp>
    </p:spTree>
    <p:extLst>
      <p:ext uri="{BB962C8B-B14F-4D97-AF65-F5344CB8AC3E}">
        <p14:creationId xmlns:p14="http://schemas.microsoft.com/office/powerpoint/2010/main" val="548927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3. How Does the RFI Mapper Operate?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40362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Similar to what Cellular companies have done for 30 years except uses common hardware (aka your HF radio and your laptop).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collected as you drive</a:t>
            </a:r>
          </a:p>
          <a:p>
            <a:pPr marL="685800" indent="-457200"/>
            <a:r>
              <a:rPr lang="en-US" dirty="0">
                <a:solidFill>
                  <a:srgbClr val="FF0000"/>
                </a:solidFill>
              </a:rPr>
              <a:t>Process:</a:t>
            </a:r>
          </a:p>
          <a:p>
            <a:pPr marL="685800" lvl="1" indent="-228600"/>
            <a:r>
              <a:rPr lang="en-US" dirty="0">
                <a:solidFill>
                  <a:srgbClr val="FF0000"/>
                </a:solidFill>
              </a:rPr>
              <a:t>Every  one second the GPS sends the lat/long to the laptop</a:t>
            </a:r>
          </a:p>
          <a:p>
            <a:pPr marL="685800" lvl="1" indent="-228600"/>
            <a:r>
              <a:rPr lang="en-US" dirty="0">
                <a:solidFill>
                  <a:srgbClr val="FF0000"/>
                </a:solidFill>
              </a:rPr>
              <a:t>This triggers the software to read the radio S-Meter (radio set to a quiet frequency on 10M)</a:t>
            </a:r>
          </a:p>
          <a:p>
            <a:pPr marL="685800" lvl="1" indent="-228600"/>
            <a:r>
              <a:rPr lang="en-US" dirty="0">
                <a:solidFill>
                  <a:srgbClr val="FF0000"/>
                </a:solidFill>
              </a:rPr>
              <a:t>The program writes the lat/long and S-Meter data to the Hard Drive</a:t>
            </a:r>
          </a:p>
          <a:p>
            <a:pPr marL="571500"/>
            <a:r>
              <a:rPr lang="en-US" dirty="0"/>
              <a:t>60 samples/min x 30 minutes = 1800 data points in 30 min</a:t>
            </a:r>
          </a:p>
          <a:p>
            <a:pPr marL="571500"/>
            <a:r>
              <a:rPr lang="en-US" dirty="0"/>
              <a:t>30 minutes @ 20MPH = </a:t>
            </a:r>
            <a:r>
              <a:rPr lang="en-US" dirty="0">
                <a:solidFill>
                  <a:srgbClr val="FF0000"/>
                </a:solidFill>
              </a:rPr>
              <a:t>10 road miles of data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/>
              <a:t>(that can find a lot of noise sources!)</a:t>
            </a:r>
          </a:p>
          <a:p>
            <a:pPr marL="571500"/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Mapping</a:t>
            </a:r>
          </a:p>
          <a:p>
            <a:pPr marL="571500"/>
            <a:r>
              <a:rPr lang="en-US" dirty="0"/>
              <a:t>Mapping done with Google “MyMaps” (not Google Maps).</a:t>
            </a:r>
          </a:p>
          <a:p>
            <a:pPr marL="571500"/>
            <a:r>
              <a:rPr lang="en-US" dirty="0"/>
              <a:t>Very easy to learn.</a:t>
            </a:r>
          </a:p>
          <a:p>
            <a:pPr marL="571500"/>
            <a:r>
              <a:rPr lang="en-US" dirty="0"/>
              <a:t>Once learned, mapping takes less than 10 minutes.</a:t>
            </a:r>
          </a:p>
          <a:p>
            <a:pPr marL="571500"/>
            <a:r>
              <a:rPr lang="en-US" dirty="0"/>
              <a:t>Up to 10 maps (layers) are retained on-line and can be used for comparison.</a:t>
            </a:r>
          </a:p>
          <a:p>
            <a:pPr marL="571500"/>
            <a:r>
              <a:rPr lang="en-US" dirty="0"/>
              <a:t>Each layer can contain 2,000 data points (33 minutes ~ 10 miles)</a:t>
            </a:r>
          </a:p>
          <a:p>
            <a:pPr marL="571500"/>
            <a:endParaRPr lang="en-US" dirty="0"/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Hardest Part – Installing Microsoft Visual Studio </a:t>
            </a:r>
            <a:r>
              <a:rPr lang="en-US" dirty="0">
                <a:solidFill>
                  <a:srgbClr val="FF0000"/>
                </a:solidFill>
              </a:rPr>
              <a:t>(patience and persistence).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278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9468-C24E-4A85-9BAC-3947F95B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295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RFI Mapper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6FE4-F7C9-4849-A11F-D289BB9A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7FD52E6-E6D4-46D8-996F-43217ACAB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4" y="1444572"/>
            <a:ext cx="961156" cy="112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A089C-0A82-4043-9C32-8E15E38A4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0" y="4661955"/>
            <a:ext cx="255292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78A0DF-35C3-4D18-A93C-964F13B6048C}"/>
              </a:ext>
            </a:extLst>
          </p:cNvPr>
          <p:cNvSpPr txBox="1"/>
          <p:nvPr/>
        </p:nvSpPr>
        <p:spPr>
          <a:xfrm>
            <a:off x="218630" y="3442275"/>
            <a:ext cx="11046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Set to: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28.325MHz.AM mode, AGC fast,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NB 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ACBECC-7630-4551-BB88-A0B60FE3F5C1}"/>
              </a:ext>
            </a:extLst>
          </p:cNvPr>
          <p:cNvSpPr txBox="1"/>
          <p:nvPr/>
        </p:nvSpPr>
        <p:spPr>
          <a:xfrm>
            <a:off x="2678134" y="1736874"/>
            <a:ext cx="1130744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GPS</a:t>
            </a:r>
          </a:p>
          <a:p>
            <a:pPr algn="ctr"/>
            <a:r>
              <a:rPr lang="en-US" dirty="0"/>
              <a:t>BU-353s4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B30E83-7B84-4496-B37D-89E5BB001CC6}"/>
              </a:ext>
            </a:extLst>
          </p:cNvPr>
          <p:cNvSpPr txBox="1"/>
          <p:nvPr/>
        </p:nvSpPr>
        <p:spPr>
          <a:xfrm>
            <a:off x="3124200" y="4733787"/>
            <a:ext cx="1369359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HF Transceiver</a:t>
            </a:r>
          </a:p>
          <a:p>
            <a:pPr algn="ctr"/>
            <a:r>
              <a:rPr lang="en-US" dirty="0"/>
              <a:t>TS-690 or K3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B3BE21-0235-4C10-B2F3-106B603BAD32}"/>
              </a:ext>
            </a:extLst>
          </p:cNvPr>
          <p:cNvSpPr txBox="1"/>
          <p:nvPr/>
        </p:nvSpPr>
        <p:spPr>
          <a:xfrm>
            <a:off x="5943600" y="1731300"/>
            <a:ext cx="1219200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Laptop Computer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0A8FAB-34BC-4938-91EB-9F409397960F}"/>
              </a:ext>
            </a:extLst>
          </p:cNvPr>
          <p:cNvSpPr txBox="1"/>
          <p:nvPr/>
        </p:nvSpPr>
        <p:spPr>
          <a:xfrm>
            <a:off x="6075017" y="3723214"/>
            <a:ext cx="95636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USB to RS-232 Conv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60E08C-7B79-412B-B833-A77AF8B8E58A}"/>
              </a:ext>
            </a:extLst>
          </p:cNvPr>
          <p:cNvSpPr txBox="1"/>
          <p:nvPr/>
        </p:nvSpPr>
        <p:spPr>
          <a:xfrm>
            <a:off x="6096000" y="4953000"/>
            <a:ext cx="935383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RS-232 to TTL Conv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B2950E-646F-4ABE-904F-2C6D1B402C15}"/>
              </a:ext>
            </a:extLst>
          </p:cNvPr>
          <p:cNvCxnSpPr>
            <a:cxnSpLocks/>
          </p:cNvCxnSpPr>
          <p:nvPr/>
        </p:nvCxnSpPr>
        <p:spPr>
          <a:xfrm flipH="1">
            <a:off x="2814812" y="1090701"/>
            <a:ext cx="11134" cy="64617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295FC05-1783-4CE1-B787-44D9F42B659F}"/>
              </a:ext>
            </a:extLst>
          </p:cNvPr>
          <p:cNvSpPr/>
          <p:nvPr/>
        </p:nvSpPr>
        <p:spPr>
          <a:xfrm rot="10800000">
            <a:off x="2673546" y="884681"/>
            <a:ext cx="304800" cy="2102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339ABC-66EE-4A68-9554-BEF7C0F5113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808878" y="2060040"/>
            <a:ext cx="46945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BDA30B-B130-4CE1-80D7-ADD9AEC025DB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289468" y="2054466"/>
            <a:ext cx="1654132" cy="0"/>
          </a:xfrm>
          <a:prstGeom prst="straightConnector1">
            <a:avLst/>
          </a:prstGeom>
          <a:ln w="25400">
            <a:solidFill>
              <a:schemeClr val="tx1"/>
            </a:solidFill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85E99A-4A29-4C78-9210-24BB53E5658A}"/>
              </a:ext>
            </a:extLst>
          </p:cNvPr>
          <p:cNvCxnSpPr>
            <a:cxnSpLocks/>
            <a:stCxn id="13" idx="0"/>
            <a:endCxn id="12" idx="2"/>
          </p:cNvCxnSpPr>
          <p:nvPr/>
        </p:nvCxnSpPr>
        <p:spPr>
          <a:xfrm flipV="1">
            <a:off x="6553200" y="2377631"/>
            <a:ext cx="0" cy="134558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9DD61C-1F15-430C-AECB-BB701C4E2464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 flipV="1">
            <a:off x="4493559" y="5183833"/>
            <a:ext cx="1602441" cy="1161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6940A77-229F-42B0-B982-2963C9F8DA6A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6553200" y="4184879"/>
            <a:ext cx="0" cy="76812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D633268-B4E8-4A93-BF2E-36435453FAA0}"/>
              </a:ext>
            </a:extLst>
          </p:cNvPr>
          <p:cNvSpPr txBox="1"/>
          <p:nvPr/>
        </p:nvSpPr>
        <p:spPr>
          <a:xfrm>
            <a:off x="6546171" y="2868065"/>
            <a:ext cx="457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B10DEE-B510-4DAB-BFB8-80E00DAE68E2}"/>
              </a:ext>
            </a:extLst>
          </p:cNvPr>
          <p:cNvSpPr txBox="1"/>
          <p:nvPr/>
        </p:nvSpPr>
        <p:spPr>
          <a:xfrm>
            <a:off x="4870593" y="4943729"/>
            <a:ext cx="935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TTL Output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04208F-5D66-4357-9947-B23C3298B3B3}"/>
              </a:ext>
            </a:extLst>
          </p:cNvPr>
          <p:cNvSpPr txBox="1"/>
          <p:nvPr/>
        </p:nvSpPr>
        <p:spPr>
          <a:xfrm>
            <a:off x="6568580" y="4461386"/>
            <a:ext cx="616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RS-232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7FCC35-6454-4FA8-AC24-6B8BC0C43870}"/>
              </a:ext>
            </a:extLst>
          </p:cNvPr>
          <p:cNvSpPr txBox="1"/>
          <p:nvPr/>
        </p:nvSpPr>
        <p:spPr>
          <a:xfrm>
            <a:off x="4425177" y="1757921"/>
            <a:ext cx="1219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USB Ext Cable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97551B-FB15-44BD-9E71-CCA12A58F557}"/>
              </a:ext>
            </a:extLst>
          </p:cNvPr>
          <p:cNvCxnSpPr>
            <a:cxnSpLocks/>
            <a:stCxn id="12" idx="3"/>
            <a:endCxn id="48" idx="2"/>
          </p:cNvCxnSpPr>
          <p:nvPr/>
        </p:nvCxnSpPr>
        <p:spPr>
          <a:xfrm flipV="1">
            <a:off x="7162800" y="1522144"/>
            <a:ext cx="381002" cy="53232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D3A9143-0BD1-4612-ADAA-204AB68D2539}"/>
              </a:ext>
            </a:extLst>
          </p:cNvPr>
          <p:cNvSpPr txBox="1"/>
          <p:nvPr/>
        </p:nvSpPr>
        <p:spPr>
          <a:xfrm>
            <a:off x="7875458" y="1901099"/>
            <a:ext cx="1219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Map Image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DB1B49-7053-43E0-AB3D-381DBCAD396D}"/>
              </a:ext>
            </a:extLst>
          </p:cNvPr>
          <p:cNvSpPr txBox="1"/>
          <p:nvPr/>
        </p:nvSpPr>
        <p:spPr>
          <a:xfrm>
            <a:off x="6934203" y="1060479"/>
            <a:ext cx="121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Internet</a:t>
            </a:r>
          </a:p>
          <a:p>
            <a:pPr algn="ctr"/>
            <a:r>
              <a:rPr lang="en-US" sz="1200" dirty="0"/>
              <a:t>Google MyMaps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DC0A360-E954-4ADF-9F77-5DB3F5E20CCC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7162800" y="2034920"/>
            <a:ext cx="762000" cy="195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9FCC9E5-39C6-48A5-9CA2-E9D46B92AAE7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3808880" y="5657117"/>
            <a:ext cx="0" cy="43888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EF6A06F-0CA6-4A87-8DAF-A977A1610AEC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6563692" y="5414665"/>
            <a:ext cx="10800" cy="52924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8E862A5-BDD4-4227-A9C3-276F798505D3}"/>
              </a:ext>
            </a:extLst>
          </p:cNvPr>
          <p:cNvSpPr txBox="1"/>
          <p:nvPr/>
        </p:nvSpPr>
        <p:spPr>
          <a:xfrm>
            <a:off x="3656484" y="5987018"/>
            <a:ext cx="30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F5FBB2-A771-4506-A63C-98158B2305E1}"/>
              </a:ext>
            </a:extLst>
          </p:cNvPr>
          <p:cNvSpPr txBox="1"/>
          <p:nvPr/>
        </p:nvSpPr>
        <p:spPr>
          <a:xfrm>
            <a:off x="6422097" y="5833130"/>
            <a:ext cx="30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910482-9DC2-4749-A92D-5BD366CF82A7}"/>
              </a:ext>
            </a:extLst>
          </p:cNvPr>
          <p:cNvCxnSpPr>
            <a:cxnSpLocks/>
          </p:cNvCxnSpPr>
          <p:nvPr/>
        </p:nvCxnSpPr>
        <p:spPr>
          <a:xfrm>
            <a:off x="3808878" y="6251021"/>
            <a:ext cx="0" cy="2668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330104E-0097-48DF-AF3B-9A878AF3C988}"/>
              </a:ext>
            </a:extLst>
          </p:cNvPr>
          <p:cNvCxnSpPr>
            <a:cxnSpLocks/>
          </p:cNvCxnSpPr>
          <p:nvPr/>
        </p:nvCxnSpPr>
        <p:spPr>
          <a:xfrm>
            <a:off x="3808878" y="6517918"/>
            <a:ext cx="35444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349675A-2953-48E2-8433-6A6591323DBA}"/>
              </a:ext>
            </a:extLst>
          </p:cNvPr>
          <p:cNvCxnSpPr>
            <a:cxnSpLocks/>
            <a:endCxn id="4" idx="1"/>
          </p:cNvCxnSpPr>
          <p:nvPr/>
        </p:nvCxnSpPr>
        <p:spPr>
          <a:xfrm flipH="1">
            <a:off x="6553200" y="6109086"/>
            <a:ext cx="6416" cy="4298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7738A2E-463A-4AE3-A8CB-530FFF14E432}"/>
              </a:ext>
            </a:extLst>
          </p:cNvPr>
          <p:cNvSpPr txBox="1"/>
          <p:nvPr/>
        </p:nvSpPr>
        <p:spPr>
          <a:xfrm>
            <a:off x="3961273" y="6033184"/>
            <a:ext cx="457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025C206-14B8-4E34-9951-964314BE4E05}"/>
              </a:ext>
            </a:extLst>
          </p:cNvPr>
          <p:cNvSpPr txBox="1"/>
          <p:nvPr/>
        </p:nvSpPr>
        <p:spPr>
          <a:xfrm>
            <a:off x="7391407" y="6291670"/>
            <a:ext cx="457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91DFB9-0360-4062-8385-609B85F94081}"/>
              </a:ext>
            </a:extLst>
          </p:cNvPr>
          <p:cNvSpPr txBox="1"/>
          <p:nvPr/>
        </p:nvSpPr>
        <p:spPr>
          <a:xfrm>
            <a:off x="6692160" y="5873044"/>
            <a:ext cx="457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.5A</a:t>
            </a:r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3FCFEB82-A99D-4B9F-983D-C37997DD3F7D}"/>
              </a:ext>
            </a:extLst>
          </p:cNvPr>
          <p:cNvSpPr/>
          <p:nvPr/>
        </p:nvSpPr>
        <p:spPr>
          <a:xfrm rot="10800000">
            <a:off x="3125122" y="3885137"/>
            <a:ext cx="304800" cy="21028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5E4418F-2C6B-4DB6-8BFC-9A03E6A2B03D}"/>
              </a:ext>
            </a:extLst>
          </p:cNvPr>
          <p:cNvCxnSpPr>
            <a:cxnSpLocks/>
          </p:cNvCxnSpPr>
          <p:nvPr/>
        </p:nvCxnSpPr>
        <p:spPr>
          <a:xfrm flipH="1">
            <a:off x="3266388" y="4078709"/>
            <a:ext cx="11134" cy="64617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DBD2A3-251F-4A4E-BC0C-5AD6E679D482}"/>
              </a:ext>
            </a:extLst>
          </p:cNvPr>
          <p:cNvSpPr txBox="1"/>
          <p:nvPr/>
        </p:nvSpPr>
        <p:spPr>
          <a:xfrm>
            <a:off x="6410288" y="1290684"/>
            <a:ext cx="2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1B2370-F869-4391-9EB1-9E27F51F062B}"/>
              </a:ext>
            </a:extLst>
          </p:cNvPr>
          <p:cNvSpPr txBox="1"/>
          <p:nvPr/>
        </p:nvSpPr>
        <p:spPr>
          <a:xfrm>
            <a:off x="3161482" y="1290684"/>
            <a:ext cx="2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362FDD-3B7F-4B99-9E63-0D13E72F1883}"/>
              </a:ext>
            </a:extLst>
          </p:cNvPr>
          <p:cNvSpPr txBox="1"/>
          <p:nvPr/>
        </p:nvSpPr>
        <p:spPr>
          <a:xfrm>
            <a:off x="3656484" y="4260588"/>
            <a:ext cx="2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7761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I Need and How Much Does It Cost?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646848"/>
              </p:ext>
            </p:extLst>
          </p:nvPr>
        </p:nvGraphicFramePr>
        <p:xfrm>
          <a:off x="571499" y="2515005"/>
          <a:ext cx="792480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6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r>
                        <a:rPr lang="en-US" dirty="0"/>
                        <a:t>1. Laptop Computer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Win 7 or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had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r>
                        <a:rPr lang="en-US" dirty="0"/>
                        <a:t>2. HF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Kenwood TS-690/K3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had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r>
                        <a:rPr lang="en-US" dirty="0"/>
                        <a:t>3. Mobile Antenna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Ham Stick for 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had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4. GPS Module (USB)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BU-353-s4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$29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on Amazon.com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dirty="0"/>
                        <a:t>5. Microsoft Visual Studio </a:t>
                      </a:r>
                      <a:r>
                        <a:rPr lang="en-US" baseline="0" dirty="0"/>
                        <a:t>2017 </a:t>
                      </a:r>
                      <a:r>
                        <a:rPr lang="en-US" dirty="0"/>
                        <a:t>(Visual Basic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Download from the Microsoft</a:t>
                      </a:r>
                      <a:r>
                        <a:rPr lang="en-US" baseline="0" dirty="0"/>
                        <a:t> 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r>
                        <a:rPr lang="en-US" dirty="0"/>
                        <a:t>6. RFI Mapper</a:t>
                      </a:r>
                      <a:r>
                        <a:rPr lang="en-US" baseline="0" dirty="0"/>
                        <a:t>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 lines of VB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r>
                        <a:rPr lang="en-US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>
            <a:off x="914400" y="1676400"/>
            <a:ext cx="7239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Good News!</a:t>
            </a:r>
            <a:r>
              <a:rPr lang="en-US" dirty="0"/>
              <a:t>  You may already have almost everything you need to make a </a:t>
            </a:r>
            <a:r>
              <a:rPr lang="en-US" b="1" dirty="0">
                <a:solidFill>
                  <a:srgbClr val="0000CC"/>
                </a:solidFill>
              </a:rPr>
              <a:t>RFI Mapper </a:t>
            </a:r>
            <a:r>
              <a:rPr lang="en-US" dirty="0"/>
              <a:t>and start mapping your PLN.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FBB7D-31B2-46A8-B7C0-5BEC78B75785}"/>
              </a:ext>
            </a:extLst>
          </p:cNvPr>
          <p:cNvSpPr txBox="1"/>
          <p:nvPr/>
        </p:nvSpPr>
        <p:spPr>
          <a:xfrm flipH="1">
            <a:off x="865093" y="5791200"/>
            <a:ext cx="7288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The Kenwood TS-690 transceiver works </a:t>
            </a:r>
            <a:r>
              <a:rPr lang="en-US" u="sng" dirty="0"/>
              <a:t>really well</a:t>
            </a:r>
            <a:r>
              <a:rPr lang="en-US" dirty="0"/>
              <a:t>.  It does not like PLN!</a:t>
            </a:r>
          </a:p>
          <a:p>
            <a:r>
              <a:rPr lang="en-US" dirty="0"/>
              <a:t>* Elecraft K3 works too, but more forgiving of PLN (turn preamp on).</a:t>
            </a:r>
          </a:p>
        </p:txBody>
      </p:sp>
    </p:spTree>
    <p:extLst>
      <p:ext uri="{BB962C8B-B14F-4D97-AF65-F5344CB8AC3E}">
        <p14:creationId xmlns:p14="http://schemas.microsoft.com/office/powerpoint/2010/main" val="1596036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Extras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1828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Sabrent USB to RS-232 Converter is very RF quiet.  </a:t>
            </a:r>
            <a:r>
              <a:rPr lang="en-US" b="1" dirty="0">
                <a:solidFill>
                  <a:srgbClr val="FF0000"/>
                </a:solidFill>
              </a:rPr>
              <a:t>Don’t buy the low cost RS-232 units available on discount sites !!!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/>
              <a:t>They generate </a:t>
            </a:r>
            <a:r>
              <a:rPr lang="en-US" u="sng" dirty="0">
                <a:solidFill>
                  <a:srgbClr val="FF0000"/>
                </a:solidFill>
              </a:rPr>
              <a:t>a lot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RF hash (guess how I know this).</a:t>
            </a:r>
          </a:p>
          <a:p>
            <a:endParaRPr lang="en-US" dirty="0"/>
          </a:p>
          <a:p>
            <a:r>
              <a:rPr lang="en-US" dirty="0"/>
              <a:t>The base noise level in your mobile should be less than S-5.  If more than S-5, you need to explore causes (see me for more info).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169179"/>
              </p:ext>
            </p:extLst>
          </p:nvPr>
        </p:nvGraphicFramePr>
        <p:xfrm>
          <a:off x="685800" y="2438400"/>
          <a:ext cx="73151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6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TTL to RS-232 Converter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TS-690 only has TTL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had it (homebrew, check</a:t>
                      </a:r>
                      <a:r>
                        <a:rPr lang="en-US" baseline="0" dirty="0"/>
                        <a:t> FAR Circuits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RS-232 to USB Converter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Sabrent  SBT-FTDI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$14 on Newegg.com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ontent Placeholder 5"/>
          <p:cNvSpPr txBox="1">
            <a:spLocks/>
          </p:cNvSpPr>
          <p:nvPr/>
        </p:nvSpPr>
        <p:spPr>
          <a:xfrm>
            <a:off x="685800" y="1601788"/>
            <a:ext cx="7239000" cy="673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Because my TS-690 is 20+ years old and does not have RS-232 or USB, I also needed the following two items to convert TTL (0-5V) levels into USB.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2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6705600" cy="411480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PLN?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DID I NEED A NEW APPROACH?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THE RFI Mapper (RFIM) OPERATE?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RFIM WORK?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Another Tool in the Tool Box (HT/Yagi)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Common Noise Sources inside your QTH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Additional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67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Recording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88" y="685800"/>
            <a:ext cx="8443111" cy="53340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As simple as driving the roads in the suspect area (RFIM shown in simulator mode).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Never, Ever look at your laptop while driving.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 It’s best to bring along a helper (aka spouse or friend).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43" y="1219200"/>
            <a:ext cx="7162800" cy="55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27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/>
              <a:t>What Do I Do With the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828800"/>
            <a:ext cx="8610600" cy="4191000"/>
          </a:xfrm>
        </p:spPr>
        <p:txBody>
          <a:bodyPr>
            <a:normAutofit fontScale="62500" lnSpcReduction="20000"/>
          </a:bodyPr>
          <a:lstStyle/>
          <a:p>
            <a:r>
              <a:rPr lang="en-US" sz="4400" dirty="0"/>
              <a:t>Plot your data with Google MyMaps (not Google maps) </a:t>
            </a:r>
          </a:p>
          <a:p>
            <a:pPr lvl="1"/>
            <a:r>
              <a:rPr lang="en-US" dirty="0"/>
              <a:t>Very simple to do</a:t>
            </a:r>
          </a:p>
          <a:p>
            <a:pPr lvl="1"/>
            <a:r>
              <a:rPr lang="en-US" dirty="0"/>
              <a:t>You will need a Google login if you don’t already have one.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Import the csv file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“Style By” S Meter level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Change Icons to circle type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Color the circles (aka color by S Meter level)</a:t>
            </a:r>
          </a:p>
          <a:p>
            <a:pPr lvl="1"/>
            <a:r>
              <a:rPr lang="en-US" dirty="0"/>
              <a:t>Pick the base map type you want to use (satellite or terrain/elevation view).</a:t>
            </a:r>
          </a:p>
          <a:p>
            <a:pPr lvl="1"/>
            <a:endParaRPr lang="en-US" dirty="0"/>
          </a:p>
          <a:p>
            <a:r>
              <a:rPr lang="en-US" sz="4400" dirty="0">
                <a:solidFill>
                  <a:srgbClr val="0000CC"/>
                </a:solidFill>
              </a:rPr>
              <a:t> </a:t>
            </a:r>
            <a:r>
              <a:rPr lang="en-US" sz="4400" dirty="0"/>
              <a:t>Then: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Identify issues close to your QTH first.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Pay special attention to noise sources over S-9!!!</a:t>
            </a:r>
          </a:p>
          <a:p>
            <a:pPr lvl="1"/>
            <a:r>
              <a:rPr lang="en-US" dirty="0"/>
              <a:t>Pay attention to geography, </a:t>
            </a:r>
            <a:r>
              <a:rPr lang="en-US" u="sng" dirty="0"/>
              <a:t>especially noisy poles on hills.</a:t>
            </a:r>
          </a:p>
          <a:p>
            <a:pPr lvl="1"/>
            <a:r>
              <a:rPr lang="en-US" dirty="0"/>
              <a:t>Rank the </a:t>
            </a:r>
            <a:r>
              <a:rPr lang="en-US" dirty="0">
                <a:solidFill>
                  <a:srgbClr val="FF0000"/>
                </a:solidFill>
              </a:rPr>
              <a:t>top 3-4</a:t>
            </a:r>
            <a:r>
              <a:rPr lang="en-US" dirty="0"/>
              <a:t> noise sources considering strength and distance to your QTH.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16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970B-0BD9-4CC3-B3D0-8DF3C0F41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Clearing Distance Guidelines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4A80043-4671-490B-BADA-39819093DE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580413"/>
              </p:ext>
            </p:extLst>
          </p:nvPr>
        </p:nvGraphicFramePr>
        <p:xfrm>
          <a:off x="457200" y="1676400"/>
          <a:ext cx="822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375208476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359437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Antenna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Distance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951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Wire antennas at 30ft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Clear to .25 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553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 el beam at 50ft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Clear to .5 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68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Multi Element Yagi at 100ft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 have to clear to 1 mile and beyond depending on terrain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82460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5A513-6B09-4DD5-8FDA-D34B6F9F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38B5AA-2D3F-41FC-8752-404094629A0B}"/>
              </a:ext>
            </a:extLst>
          </p:cNvPr>
          <p:cNvSpPr txBox="1">
            <a:spLocks/>
          </p:cNvSpPr>
          <p:nvPr/>
        </p:nvSpPr>
        <p:spPr>
          <a:xfrm>
            <a:off x="457200" y="3923028"/>
            <a:ext cx="8077200" cy="2325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My setup on 10M: 5el Yagi at 90ft.  Ambient noise level runs between S-1 and S-2 depending on direction.</a:t>
            </a:r>
          </a:p>
          <a:p>
            <a:r>
              <a:rPr lang="en-US" u="sng" dirty="0">
                <a:solidFill>
                  <a:srgbClr val="FF0000"/>
                </a:solidFill>
              </a:rPr>
              <a:t>If not blocked by terrain</a:t>
            </a:r>
            <a:r>
              <a:rPr lang="en-US" dirty="0">
                <a:solidFill>
                  <a:srgbClr val="FF0000"/>
                </a:solidFill>
              </a:rPr>
              <a:t>, I routinely hear (large emitter) noise sources out to 1+ miles.</a:t>
            </a:r>
          </a:p>
          <a:p>
            <a:r>
              <a:rPr lang="en-US" dirty="0"/>
              <a:t>Longest confirmed distance was 1.7 miles (down a creek valley).  It was S-9+ at my QTH and S-13+ on the RFI Map.</a:t>
            </a:r>
          </a:p>
          <a:p>
            <a:r>
              <a:rPr lang="en-US" dirty="0"/>
              <a:t>Longest suspect issue was pole on a 200 ft hill 3.0 miles out.  Since they cleared it, the noise has not been back.</a:t>
            </a:r>
          </a:p>
        </p:txBody>
      </p:sp>
    </p:spTree>
    <p:extLst>
      <p:ext uri="{BB962C8B-B14F-4D97-AF65-F5344CB8AC3E}">
        <p14:creationId xmlns:p14="http://schemas.microsoft.com/office/powerpoint/2010/main" val="1571430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 I Contact?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1535" y="13716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Open a Trouble Ticket with your power company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When contacted by the power company engineer, send them an email with your maps and other details.  I find an overview map and a detailed map with the suspect pole(s) highlighted very effective.</a:t>
            </a:r>
          </a:p>
          <a:p>
            <a:r>
              <a:rPr lang="en-US" dirty="0">
                <a:solidFill>
                  <a:srgbClr val="FF0000"/>
                </a:solidFill>
              </a:rPr>
              <a:t>Don’t overwhelm them with 20 things to chase!  I usually pick the 3-4 worst poles at a time.  A line crew can usually clear 4-5 issues in a day.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The power company engineer will visit the area and usually use an Ultrasonic Detector (Radar Engineers RE-250) to identify the arcing hardware on the poles.</a:t>
            </a:r>
          </a:p>
          <a:p>
            <a:r>
              <a:rPr lang="en-US" dirty="0"/>
              <a:t>The power company engineer will schedule a line crew to work the issues.</a:t>
            </a:r>
          </a:p>
          <a:p>
            <a:endParaRPr lang="en-US" dirty="0"/>
          </a:p>
          <a:p>
            <a:r>
              <a:rPr lang="en-US" dirty="0"/>
              <a:t>Offer to be on site (this is when a HT/Attenuator/137MHz Yagi come in handy).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Over time, you will build credibility and a good working relationship with your power company engineer.  The local EMC’s have been very cooperative and great to work with.  GA Pwr has a contractor who is great to work with.</a:t>
            </a:r>
          </a:p>
        </p:txBody>
      </p:sp>
    </p:spTree>
    <p:extLst>
      <p:ext uri="{BB962C8B-B14F-4D97-AF65-F5344CB8AC3E}">
        <p14:creationId xmlns:p14="http://schemas.microsoft.com/office/powerpoint/2010/main" val="3852978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Does RFIM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Yes, very well.</a:t>
            </a:r>
          </a:p>
          <a:p>
            <a:r>
              <a:rPr lang="en-US" dirty="0"/>
              <a:t>Identified thousands of PLN and other noise sources.</a:t>
            </a:r>
          </a:p>
          <a:p>
            <a:r>
              <a:rPr lang="en-US" dirty="0"/>
              <a:t>Fixed &gt;100 of the most significant ones (small ones far away don’t matter).</a:t>
            </a:r>
          </a:p>
          <a:p>
            <a:endParaRPr lang="en-US" dirty="0"/>
          </a:p>
          <a:p>
            <a:r>
              <a:rPr lang="en-US" dirty="0"/>
              <a:t>A map saves the power company engineer a lot of time.</a:t>
            </a:r>
          </a:p>
          <a:p>
            <a:r>
              <a:rPr lang="en-US" dirty="0">
                <a:solidFill>
                  <a:srgbClr val="FF0000"/>
                </a:solidFill>
              </a:rPr>
              <a:t>My power company engineer says he usually only needs to check the pole identified on the map +/- one pole.</a:t>
            </a:r>
          </a:p>
          <a:p>
            <a:r>
              <a:rPr lang="en-US" dirty="0"/>
              <a:t>Once the trouble is cleared, the noise level at your QTH should go down significantly (If not, you didn’t identify the right noise source).</a:t>
            </a:r>
          </a:p>
          <a:p>
            <a:r>
              <a:rPr lang="en-US" dirty="0"/>
              <a:t>A new map run should show green.</a:t>
            </a:r>
          </a:p>
          <a:p>
            <a:endParaRPr lang="en-US" dirty="0"/>
          </a:p>
          <a:p>
            <a:r>
              <a:rPr lang="en-US" dirty="0"/>
              <a:t>After 10 years of little progress, the RFIM reduced my noise from S9+ to S-2 or less.</a:t>
            </a:r>
          </a:p>
          <a:p>
            <a:r>
              <a:rPr lang="en-US" dirty="0"/>
              <a:t>My NE direction towards Europe is now ~ S-1 (28MHz, AM, 6KHz).  That’s S-0.5 in SSB mode!</a:t>
            </a:r>
          </a:p>
          <a:p>
            <a:r>
              <a:rPr lang="en-US" dirty="0"/>
              <a:t>I am working mostly “intermittents” now, things that pop up during hot, cold, wet, or dry weather….  and occasional lightning strikes.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2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A818-ECEE-4D47-A1B4-E7598880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2016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27E3C-2DA1-4D44-B0E6-2FCE77B0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7BF0DD-762C-4770-8F8C-327896D81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066800"/>
            <a:ext cx="8029575" cy="53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6A38-B86E-45A5-B07A-C8CFED42B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B534C-7C40-4260-B79B-FE450D87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1" descr="image001">
            <a:extLst>
              <a:ext uri="{FF2B5EF4-FFF2-40B4-BE49-F238E27FC236}">
                <a16:creationId xmlns:a16="http://schemas.microsoft.com/office/drawing/2014/main" id="{3216E4BB-C6F0-4C6E-BF22-7AECB97D4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34" y="1143001"/>
            <a:ext cx="6496461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F81514-7C4F-4A36-81E0-A51CBBAE3173}"/>
              </a:ext>
            </a:extLst>
          </p:cNvPr>
          <p:cNvSpPr txBox="1"/>
          <p:nvPr/>
        </p:nvSpPr>
        <p:spPr>
          <a:xfrm>
            <a:off x="1524000" y="5258593"/>
            <a:ext cx="22098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Replaced 2 lightning arrestors in late August.  This area now green.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EB1666-982A-4890-A386-D41A7BEA4625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733800" y="4963520"/>
            <a:ext cx="1066800" cy="6182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863850-FD0E-4145-AD8C-4D2C83775BB1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733800" y="5354888"/>
            <a:ext cx="1219200" cy="2268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108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47D5-DE9E-4804-BBD0-A9DAC253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341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Noise Snapshot - 2016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5EE33-8106-4F12-ACEA-5D603411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F253C-176A-47F8-9A82-F6657DE3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0836"/>
            <a:ext cx="8839200" cy="50655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37F782-0374-4673-8317-C0C9C17B2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803474"/>
            <a:ext cx="5486400" cy="487362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5 el 10M Yagi @ 90ft, </a:t>
            </a:r>
            <a:r>
              <a:rPr lang="en-US" dirty="0">
                <a:solidFill>
                  <a:srgbClr val="FF0000"/>
                </a:solidFill>
              </a:rPr>
              <a:t>Mode = AM, Filter = 6KHz</a:t>
            </a:r>
          </a:p>
          <a:p>
            <a:r>
              <a:rPr lang="en-US" dirty="0"/>
              <a:t>Divide S Meter level by 2 for SSB at 3KHz, Divide by much more for CW</a:t>
            </a:r>
          </a:p>
        </p:txBody>
      </p:sp>
    </p:spTree>
    <p:extLst>
      <p:ext uri="{BB962C8B-B14F-4D97-AF65-F5344CB8AC3E}">
        <p14:creationId xmlns:p14="http://schemas.microsoft.com/office/powerpoint/2010/main" val="3290274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8F523-9083-4A85-91CD-52115FCC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23B9A2-98B6-45A6-ADCD-0815C928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299"/>
            <a:ext cx="8229600" cy="617809"/>
          </a:xfrm>
        </p:spPr>
        <p:txBody>
          <a:bodyPr>
            <a:normAutofit fontScale="90000"/>
          </a:bodyPr>
          <a:lstStyle/>
          <a:p>
            <a:r>
              <a:rPr lang="en-US" dirty="0"/>
              <a:t>Noise Snapshot - Aug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AB0AA0-26F1-434D-91A3-F040AD44D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839200" cy="512814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C2291E-E74C-43C9-B0C6-C95F46F55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706113"/>
            <a:ext cx="5486400" cy="513087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5 el 10M Yagi @ 90ft, </a:t>
            </a:r>
            <a:r>
              <a:rPr lang="en-US" dirty="0">
                <a:solidFill>
                  <a:srgbClr val="FF0000"/>
                </a:solidFill>
              </a:rPr>
              <a:t>Mode = AM, Filter = 6KHz</a:t>
            </a:r>
          </a:p>
          <a:p>
            <a:r>
              <a:rPr lang="en-US" dirty="0"/>
              <a:t>Divide S Meter level by 2 for SSB at 3KHz, Divide by much more for CW</a:t>
            </a:r>
          </a:p>
        </p:txBody>
      </p:sp>
    </p:spTree>
    <p:extLst>
      <p:ext uri="{BB962C8B-B14F-4D97-AF65-F5344CB8AC3E}">
        <p14:creationId xmlns:p14="http://schemas.microsoft.com/office/powerpoint/2010/main" val="2281875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906"/>
            <a:ext cx="8229600" cy="1002832"/>
          </a:xfrm>
        </p:spPr>
        <p:txBody>
          <a:bodyPr>
            <a:normAutofit/>
          </a:bodyPr>
          <a:lstStyle/>
          <a:p>
            <a:r>
              <a:rPr lang="en-US" dirty="0"/>
              <a:t>5. Another Tool in the Tool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16002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 simple RFI hunting tool is a HT (Yaesu VX5r set to AM mode) and a 137MHz Yagi.</a:t>
            </a:r>
          </a:p>
          <a:p>
            <a:r>
              <a:rPr lang="en-US" dirty="0"/>
              <a:t>Essential for finding local noise (one at a time) or field assistance with the power company.</a:t>
            </a:r>
          </a:p>
          <a:p>
            <a:r>
              <a:rPr lang="en-US" dirty="0"/>
              <a:t>A 3el 137MHz Yagi can be built on a broomstick or PVC pipe and 10GA solid copper wire (aka 10-3).  Cost near zero</a:t>
            </a:r>
            <a:r>
              <a:rPr lang="en-US" dirty="0">
                <a:solidFill>
                  <a:srgbClr val="FF0000"/>
                </a:solidFill>
              </a:rPr>
              <a:t>. This combo works very well.  Email me for a copy of plans.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492376"/>
            <a:ext cx="5638800" cy="42290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5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What is Power Line Noise (PLN)?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Radio Frequency Energy generated by high voltage arcing.  It is usually caused by (unintended) arcing between two metal conductors on a power pole.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Arcing is basically a “Spark Gap” transmitter</a:t>
            </a:r>
          </a:p>
          <a:p>
            <a:r>
              <a:rPr lang="en-US" dirty="0"/>
              <a:t>Transmitter “effectiveness” is dependent on: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The size of arc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The antenna (power lines) connected to it</a:t>
            </a:r>
          </a:p>
          <a:p>
            <a:r>
              <a:rPr lang="en-US" dirty="0"/>
              <a:t>It can range from undetectable to well over S-9</a:t>
            </a:r>
          </a:p>
          <a:p>
            <a:endParaRPr lang="en-US" dirty="0"/>
          </a:p>
          <a:p>
            <a:r>
              <a:rPr lang="en-US" dirty="0"/>
              <a:t>Many hardware causes but three most common seem to be: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Defective insulators (bells or pole top) or wrap wires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Defective lightning arrestors (these can be real loud)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Metal to metal arcing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23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F74C-730F-480F-88C1-FB670883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 for Using the HT/Yagi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B9758-4766-4E37-8BA0-DE23B6F6D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756150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u="sng" dirty="0">
                <a:solidFill>
                  <a:srgbClr val="FF0000"/>
                </a:solidFill>
              </a:rPr>
              <a:t>must have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working with the power company in the field.  It confirms what pole they should be working on.</a:t>
            </a:r>
          </a:p>
          <a:p>
            <a:endParaRPr lang="en-US" dirty="0"/>
          </a:p>
          <a:p>
            <a:r>
              <a:rPr lang="en-US" dirty="0"/>
              <a:t>Noise “loudness” is not always indicative of RF level.  </a:t>
            </a:r>
            <a:r>
              <a:rPr lang="en-US" b="1" dirty="0">
                <a:solidFill>
                  <a:srgbClr val="FF0000"/>
                </a:solidFill>
              </a:rPr>
              <a:t>Go by RF level.</a:t>
            </a:r>
          </a:p>
          <a:p>
            <a:endParaRPr lang="en-US" dirty="0"/>
          </a:p>
          <a:p>
            <a:r>
              <a:rPr lang="en-US" dirty="0"/>
              <a:t>An attenuator (0-45dB) is a necessity (4 slide switches and 12 resistors).  Use it to “rate” the noise by attenuating until the noise just goes away.</a:t>
            </a:r>
          </a:p>
          <a:p>
            <a:pPr lvl="1"/>
            <a:r>
              <a:rPr lang="en-US" dirty="0"/>
              <a:t>0-12 dB	= Small</a:t>
            </a:r>
          </a:p>
          <a:p>
            <a:pPr lvl="1"/>
            <a:r>
              <a:rPr lang="en-US" dirty="0"/>
              <a:t>13-24 dB	= Medium </a:t>
            </a:r>
          </a:p>
          <a:p>
            <a:pPr lvl="1"/>
            <a:r>
              <a:rPr lang="en-US" dirty="0"/>
              <a:t>25-40 dB	= Big </a:t>
            </a:r>
          </a:p>
          <a:p>
            <a:pPr lvl="1"/>
            <a:r>
              <a:rPr lang="en-US" dirty="0"/>
              <a:t>&gt; 40 dB	= Monster</a:t>
            </a:r>
          </a:p>
          <a:p>
            <a:endParaRPr lang="en-US" dirty="0"/>
          </a:p>
          <a:p>
            <a:r>
              <a:rPr lang="en-US" dirty="0"/>
              <a:t>Poles with lots of lines on them may seem to cause the noise but an adjacent pole with just one HV wire may be the real culprit.</a:t>
            </a:r>
          </a:p>
          <a:p>
            <a:endParaRPr lang="en-US" dirty="0"/>
          </a:p>
          <a:p>
            <a:r>
              <a:rPr lang="en-US" dirty="0"/>
              <a:t>When deciding which pole is causing the noise, </a:t>
            </a:r>
            <a:r>
              <a:rPr lang="en-US" u="sng" dirty="0">
                <a:solidFill>
                  <a:srgbClr val="FF0000"/>
                </a:solidFill>
              </a:rPr>
              <a:t>ALWAYS</a:t>
            </a:r>
            <a:r>
              <a:rPr lang="en-US" dirty="0"/>
              <a:t> stand midway between 2 poles and do an A/B comparison (</a:t>
            </a:r>
            <a:r>
              <a:rPr lang="en-US" dirty="0">
                <a:solidFill>
                  <a:srgbClr val="FF0000"/>
                </a:solidFill>
              </a:rPr>
              <a:t>I’ve had to relearn this lesson too many times!</a:t>
            </a:r>
            <a:r>
              <a:rPr lang="en-US" dirty="0"/>
              <a:t>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FDE6C-ED2B-4EC7-9BE9-DEA19045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87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32AB-93E9-414F-B5C7-AC8D530C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My QTH Internal Noise Sources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05148FD-B4DD-46AE-8AC5-25BBC03922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212435"/>
              </p:ext>
            </p:extLst>
          </p:nvPr>
        </p:nvGraphicFramePr>
        <p:xfrm>
          <a:off x="331694" y="2057400"/>
          <a:ext cx="85344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265900023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144086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38780155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273664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137MHz Noise Level @ 5ft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918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Router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Group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(Cable Modem,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Router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VoIP)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+21dB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S-7+ on 80M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(see Note 2 on next page)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4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Mr. Coffee LCD Clock Coffee Pot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+18dB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Unplug when not in 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287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Dynex (Best Buy) 32” LED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+12dB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Unplug when not in 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01402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5C7C7-5B36-4FC2-B2F1-1BE0CBC8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C6A818-643A-46D5-97A9-17E8C3A50EDC}"/>
              </a:ext>
            </a:extLst>
          </p:cNvPr>
          <p:cNvSpPr txBox="1">
            <a:spLocks/>
          </p:cNvSpPr>
          <p:nvPr/>
        </p:nvSpPr>
        <p:spPr>
          <a:xfrm>
            <a:off x="484094" y="49530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Rate the noise sources and clear the most dominant ones first.</a:t>
            </a:r>
          </a:p>
        </p:txBody>
      </p:sp>
    </p:spTree>
    <p:extLst>
      <p:ext uri="{BB962C8B-B14F-4D97-AF65-F5344CB8AC3E}">
        <p14:creationId xmlns:p14="http://schemas.microsoft.com/office/powerpoint/2010/main" val="2879735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F156-AF21-4C4F-A012-FB1E7114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FCA21-88ED-49C0-B1E0-8C2E6E18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3F3F5C-F65D-454B-B0E9-DB0AB46DA103}"/>
              </a:ext>
            </a:extLst>
          </p:cNvPr>
          <p:cNvSpPr txBox="1">
            <a:spLocks/>
          </p:cNvSpPr>
          <p:nvPr/>
        </p:nvSpPr>
        <p:spPr>
          <a:xfrm>
            <a:off x="425824" y="1417639"/>
            <a:ext cx="8229600" cy="5303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Wall Wart Switching Power Supplies </a:t>
            </a:r>
            <a:r>
              <a:rPr lang="en-US" dirty="0"/>
              <a:t>- </a:t>
            </a:r>
            <a:r>
              <a:rPr lang="en-US" b="1" dirty="0">
                <a:solidFill>
                  <a:srgbClr val="FF0000"/>
                </a:solidFill>
              </a:rPr>
              <a:t>Wall Wart Switching Power Supplies (aka, small and light weight)  can produce lots of noise, </a:t>
            </a:r>
            <a:r>
              <a:rPr lang="en-US" b="1" i="1" u="sng" dirty="0">
                <a:solidFill>
                  <a:srgbClr val="FF0000"/>
                </a:solidFill>
              </a:rPr>
              <a:t>especially</a:t>
            </a:r>
            <a:r>
              <a:rPr lang="en-US" b="1" dirty="0">
                <a:solidFill>
                  <a:srgbClr val="FF0000"/>
                </a:solidFill>
              </a:rPr>
              <a:t> on 80M and 160M.</a:t>
            </a:r>
            <a:r>
              <a:rPr lang="en-US" dirty="0"/>
              <a:t>  If noisy, change Switching Power Supplies to Linear type, same voltage and larger current rating.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Routers</a:t>
            </a:r>
            <a:r>
              <a:rPr lang="en-US" dirty="0"/>
              <a:t> - </a:t>
            </a:r>
            <a:r>
              <a:rPr lang="en-US" b="1" dirty="0">
                <a:solidFill>
                  <a:srgbClr val="FF0000"/>
                </a:solidFill>
              </a:rPr>
              <a:t>Your cable modem is grounded via the RG-6, but your router likely has no ground.  </a:t>
            </a:r>
            <a:r>
              <a:rPr lang="en-US" b="1" dirty="0"/>
              <a:t>Use shielded cable (Cat5e or Cat6A) between the cable modem and router.</a:t>
            </a:r>
            <a:r>
              <a:rPr lang="en-US" dirty="0"/>
              <a:t>  A shielded Ethernet cable will extend the ground to the router which is usually floating (aka, no connection to ground and emitting RFI).  Same with any VoIP unit or add-on Ethernet switch.  Extending shielded cable all the way to the PC does not seem necessary.</a:t>
            </a:r>
          </a:p>
          <a:p>
            <a:endParaRPr lang="en-US" dirty="0"/>
          </a:p>
          <a:p>
            <a:pPr marL="400050" lvl="1" indent="0">
              <a:buNone/>
            </a:pPr>
            <a:r>
              <a:rPr lang="en-US" sz="3200" b="1" u="sng" dirty="0">
                <a:solidFill>
                  <a:srgbClr val="FF0000"/>
                </a:solidFill>
              </a:rPr>
              <a:t>Do not</a:t>
            </a:r>
            <a:r>
              <a:rPr lang="en-US" sz="3200" b="1" dirty="0">
                <a:solidFill>
                  <a:srgbClr val="FF0000"/>
                </a:solidFill>
              </a:rPr>
              <a:t> use shielded Ethernet cables from the common Internet sites.</a:t>
            </a:r>
          </a:p>
          <a:p>
            <a:pPr marL="400050" lvl="1" indent="0">
              <a:buNone/>
            </a:pPr>
            <a:r>
              <a:rPr lang="en-US" sz="3200" dirty="0"/>
              <a:t>The shield is not soldered to the metal shell.  I measured 2-10 ohms on a group of 5 cables shell to shell.  Mouser Electronics has Amphenol Ethernet cables with the drain wire </a:t>
            </a:r>
            <a:r>
              <a:rPr lang="en-US" sz="3200" u="sng" dirty="0"/>
              <a:t>soldered</a:t>
            </a:r>
            <a:r>
              <a:rPr lang="en-US" sz="3200" dirty="0"/>
              <a:t> to the shell at both ends (view the spec sheet on Mouser.com).  Resistance was less than 1 ohm for each of 5 cables measured.</a:t>
            </a:r>
          </a:p>
          <a:p>
            <a:endParaRPr lang="en-US" dirty="0"/>
          </a:p>
          <a:p>
            <a:r>
              <a:rPr lang="en-US" dirty="0"/>
              <a:t>I reduced my 80M noise level from S-7 to S-5 (a 12dB improvement) by doing the two things above.  With some more work, I think S-3 is achievable on 80M.</a:t>
            </a:r>
          </a:p>
        </p:txBody>
      </p:sp>
    </p:spTree>
    <p:extLst>
      <p:ext uri="{BB962C8B-B14F-4D97-AF65-F5344CB8AC3E}">
        <p14:creationId xmlns:p14="http://schemas.microsoft.com/office/powerpoint/2010/main" val="3564431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1644-3632-443F-928B-546C2780B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Pole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96A86-15ED-45BF-929D-049BED56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970FD-848E-427E-8F40-AEEDCC3B0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00" y="2087750"/>
            <a:ext cx="5181600" cy="3886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DB1C76-D187-4509-B123-D65CE9C021E3}"/>
              </a:ext>
            </a:extLst>
          </p:cNvPr>
          <p:cNvCxnSpPr>
            <a:cxnSpLocks/>
          </p:cNvCxnSpPr>
          <p:nvPr/>
        </p:nvCxnSpPr>
        <p:spPr>
          <a:xfrm flipH="1">
            <a:off x="2552700" y="1526813"/>
            <a:ext cx="2826126" cy="7815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65E532-5551-4E77-A52D-C6A4FCA79380}"/>
              </a:ext>
            </a:extLst>
          </p:cNvPr>
          <p:cNvSpPr txBox="1"/>
          <p:nvPr/>
        </p:nvSpPr>
        <p:spPr>
          <a:xfrm>
            <a:off x="5334001" y="1296767"/>
            <a:ext cx="34671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HV Line, 14KV, single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Pole Top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Lightning Arrestor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Insulator (gray) that supports a Fuse (white).  The fuse can be pulled to de-energize the local circuit.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Bell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Neutral Wire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2C5CAF-CF51-4E54-9018-06EBBD4D2F34}"/>
              </a:ext>
            </a:extLst>
          </p:cNvPr>
          <p:cNvCxnSpPr>
            <a:cxnSpLocks/>
          </p:cNvCxnSpPr>
          <p:nvPr/>
        </p:nvCxnSpPr>
        <p:spPr>
          <a:xfrm flipH="1">
            <a:off x="3939990" y="3170089"/>
            <a:ext cx="1438834" cy="5900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DC7428-B701-4723-850A-E86D23930B37}"/>
              </a:ext>
            </a:extLst>
          </p:cNvPr>
          <p:cNvCxnSpPr>
            <a:cxnSpLocks/>
          </p:cNvCxnSpPr>
          <p:nvPr/>
        </p:nvCxnSpPr>
        <p:spPr>
          <a:xfrm flipH="1" flipV="1">
            <a:off x="2552701" y="3513005"/>
            <a:ext cx="2781300" cy="9376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F6C14F-90A7-49DF-82CC-8AFFF67D36A6}"/>
              </a:ext>
            </a:extLst>
          </p:cNvPr>
          <p:cNvCxnSpPr>
            <a:cxnSpLocks/>
          </p:cNvCxnSpPr>
          <p:nvPr/>
        </p:nvCxnSpPr>
        <p:spPr>
          <a:xfrm flipH="1">
            <a:off x="3200400" y="2032064"/>
            <a:ext cx="2133601" cy="295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BDD6FB-512B-4ECF-9F84-AB2933A9121C}"/>
              </a:ext>
            </a:extLst>
          </p:cNvPr>
          <p:cNvCxnSpPr>
            <a:cxnSpLocks/>
          </p:cNvCxnSpPr>
          <p:nvPr/>
        </p:nvCxnSpPr>
        <p:spPr>
          <a:xfrm flipH="1">
            <a:off x="4031878" y="2622292"/>
            <a:ext cx="1346946" cy="6490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40F820-AD93-4030-8031-E9F118CD988C}"/>
              </a:ext>
            </a:extLst>
          </p:cNvPr>
          <p:cNvCxnSpPr>
            <a:cxnSpLocks/>
          </p:cNvCxnSpPr>
          <p:nvPr/>
        </p:nvCxnSpPr>
        <p:spPr>
          <a:xfrm flipH="1" flipV="1">
            <a:off x="4133851" y="4915207"/>
            <a:ext cx="1244973" cy="1139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A6B3315-2721-451E-8865-75E42E12F0A5}"/>
              </a:ext>
            </a:extLst>
          </p:cNvPr>
          <p:cNvSpPr txBox="1"/>
          <p:nvPr/>
        </p:nvSpPr>
        <p:spPr>
          <a:xfrm>
            <a:off x="5378824" y="5262076"/>
            <a:ext cx="3263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common problems highlighted in red.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Never touch power pole hardware.</a:t>
            </a:r>
          </a:p>
        </p:txBody>
      </p:sp>
    </p:spTree>
    <p:extLst>
      <p:ext uri="{BB962C8B-B14F-4D97-AF65-F5344CB8AC3E}">
        <p14:creationId xmlns:p14="http://schemas.microsoft.com/office/powerpoint/2010/main" val="1504244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585C-AC92-4C6D-9EA3-13D529EA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Noise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56598-EE60-4909-9DAD-33498BC3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5182AE-30C8-4FEF-80B2-C272A0855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1800" y="1951597"/>
            <a:ext cx="5283200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7BEF2C-7380-45DA-B86F-FC693C085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1345592"/>
            <a:ext cx="4165600" cy="31242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ABD4C6E-829E-44FA-A305-7964DDC38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4611264"/>
            <a:ext cx="4724399" cy="1858963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Galvanized steel fence with wraps for each joint</a:t>
            </a:r>
          </a:p>
          <a:p>
            <a:r>
              <a:rPr lang="en-US" sz="1600" dirty="0"/>
              <a:t>100 yards long running under power line</a:t>
            </a:r>
          </a:p>
          <a:p>
            <a:r>
              <a:rPr lang="en-US" sz="1600" dirty="0"/>
              <a:t>Metal posts every 10 ft</a:t>
            </a:r>
          </a:p>
          <a:p>
            <a:r>
              <a:rPr lang="en-US" sz="1600" dirty="0"/>
              <a:t>Voltage induced in the log horizontal runs</a:t>
            </a:r>
          </a:p>
          <a:p>
            <a:r>
              <a:rPr lang="en-US" sz="1600" dirty="0"/>
              <a:t>Zinc is oxidized forming a poor connection</a:t>
            </a:r>
          </a:p>
          <a:p>
            <a:r>
              <a:rPr lang="en-US" sz="1600" dirty="0"/>
              <a:t>Very dry summer so posts become poorly grounded</a:t>
            </a:r>
          </a:p>
          <a:p>
            <a:r>
              <a:rPr lang="en-US" sz="1600" dirty="0"/>
              <a:t>Dozens of joints emitting noise</a:t>
            </a:r>
          </a:p>
        </p:txBody>
      </p:sp>
    </p:spTree>
    <p:extLst>
      <p:ext uri="{BB962C8B-B14F-4D97-AF65-F5344CB8AC3E}">
        <p14:creationId xmlns:p14="http://schemas.microsoft.com/office/powerpoint/2010/main" val="16740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C620-F87E-4CC6-9132-36D1E600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73" y="17929"/>
            <a:ext cx="8229600" cy="713907"/>
          </a:xfrm>
        </p:spPr>
        <p:txBody>
          <a:bodyPr>
            <a:normAutofit fontScale="90000"/>
          </a:bodyPr>
          <a:lstStyle/>
          <a:p>
            <a:r>
              <a:rPr lang="en-US" dirty="0"/>
              <a:t>Ultrasonic Dish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A8B520-8800-4251-B879-06B9094F5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6211" y="1455493"/>
            <a:ext cx="4328741" cy="3246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7CC02-F881-48ED-AB7E-C7457038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D4C778-1F24-46B4-A449-59AFFB95D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3" y="1371600"/>
            <a:ext cx="3959928" cy="296994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762A07-5B5A-40C2-85CF-E1459EC65E7D}"/>
              </a:ext>
            </a:extLst>
          </p:cNvPr>
          <p:cNvSpPr txBox="1">
            <a:spLocks/>
          </p:cNvSpPr>
          <p:nvPr/>
        </p:nvSpPr>
        <p:spPr>
          <a:xfrm>
            <a:off x="484094" y="5425705"/>
            <a:ext cx="8229600" cy="1168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The ham will typically handle the “RF” locating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the power company will handle the Ultrasonic Dish</a:t>
            </a:r>
            <a:r>
              <a:rPr lang="en-US" dirty="0"/>
              <a:t>, but a dish can be useful at times (several designs available including QST Apr 2006).</a:t>
            </a:r>
          </a:p>
          <a:p>
            <a:endParaRPr lang="en-US" dirty="0"/>
          </a:p>
          <a:p>
            <a:r>
              <a:rPr lang="en-US" dirty="0"/>
              <a:t>I added a scope and a hand grip to make pinpointing the arcing component more accurate.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F89A03-3FC5-4871-A94A-E259BF253DAA}"/>
              </a:ext>
            </a:extLst>
          </p:cNvPr>
          <p:cNvCxnSpPr>
            <a:cxnSpLocks/>
          </p:cNvCxnSpPr>
          <p:nvPr/>
        </p:nvCxnSpPr>
        <p:spPr>
          <a:xfrm flipH="1">
            <a:off x="7357571" y="2699305"/>
            <a:ext cx="486621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CA0337-84D7-4EB1-BC62-B295CABAA328}"/>
              </a:ext>
            </a:extLst>
          </p:cNvPr>
          <p:cNvCxnSpPr>
            <a:cxnSpLocks/>
          </p:cNvCxnSpPr>
          <p:nvPr/>
        </p:nvCxnSpPr>
        <p:spPr>
          <a:xfrm flipH="1">
            <a:off x="7010400" y="3810000"/>
            <a:ext cx="84166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526FBF-B54E-41BB-A839-13317D2185E5}"/>
              </a:ext>
            </a:extLst>
          </p:cNvPr>
          <p:cNvSpPr txBox="1"/>
          <p:nvPr/>
        </p:nvSpPr>
        <p:spPr>
          <a:xfrm>
            <a:off x="7937762" y="2510853"/>
            <a:ext cx="109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1x Scope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8363C-6B58-44C3-A382-D170A08E871D}"/>
              </a:ext>
            </a:extLst>
          </p:cNvPr>
          <p:cNvSpPr txBox="1"/>
          <p:nvPr/>
        </p:nvSpPr>
        <p:spPr>
          <a:xfrm>
            <a:off x="2992051" y="44636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21637D-276B-43D9-A72D-9A8CC9D83F2B}"/>
              </a:ext>
            </a:extLst>
          </p:cNvPr>
          <p:cNvSpPr txBox="1"/>
          <p:nvPr/>
        </p:nvSpPr>
        <p:spPr>
          <a:xfrm>
            <a:off x="7844192" y="3593898"/>
            <a:ext cx="109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Hand Grip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557DE2-88FE-4293-8750-7D8EC22E8C08}"/>
              </a:ext>
            </a:extLst>
          </p:cNvPr>
          <p:cNvCxnSpPr>
            <a:cxnSpLocks/>
          </p:cNvCxnSpPr>
          <p:nvPr/>
        </p:nvCxnSpPr>
        <p:spPr>
          <a:xfrm flipV="1">
            <a:off x="4298202" y="4341546"/>
            <a:ext cx="1416798" cy="2304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24DD5E-4749-486F-B5B4-372498D40DBE}"/>
              </a:ext>
            </a:extLst>
          </p:cNvPr>
          <p:cNvCxnSpPr>
            <a:cxnSpLocks/>
          </p:cNvCxnSpPr>
          <p:nvPr/>
        </p:nvCxnSpPr>
        <p:spPr>
          <a:xfrm flipV="1">
            <a:off x="1291932" y="2856574"/>
            <a:ext cx="917869" cy="16001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AD09F5-EFC3-4761-9B11-6376C2F802A5}"/>
              </a:ext>
            </a:extLst>
          </p:cNvPr>
          <p:cNvSpPr txBox="1"/>
          <p:nvPr/>
        </p:nvSpPr>
        <p:spPr>
          <a:xfrm>
            <a:off x="531666" y="45142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Transducer</a:t>
            </a:r>
          </a:p>
        </p:txBody>
      </p:sp>
    </p:spTree>
    <p:extLst>
      <p:ext uri="{BB962C8B-B14F-4D97-AF65-F5344CB8AC3E}">
        <p14:creationId xmlns:p14="http://schemas.microsoft.com/office/powerpoint/2010/main" val="3945447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A1AA-BC32-4C88-90ED-2253DA1A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Space Path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D1D20-4940-4179-829A-0876B983D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41486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FSPL(dB) = 10 log ((4</a:t>
            </a:r>
            <a:r>
              <a:rPr lang="en-US" dirty="0">
                <a:sym typeface="Symbol" panose="05050102010706020507" pitchFamily="18" charset="2"/>
              </a:rPr>
              <a:t>df)</a:t>
            </a:r>
            <a:r>
              <a:rPr lang="en-US" baseline="30000" dirty="0">
                <a:sym typeface="Symbol" panose="05050102010706020507" pitchFamily="18" charset="2"/>
              </a:rPr>
              <a:t> 2 </a:t>
            </a:r>
            <a:r>
              <a:rPr lang="en-US" dirty="0">
                <a:sym typeface="Symbol" panose="05050102010706020507" pitchFamily="18" charset="2"/>
              </a:rPr>
              <a:t>/c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 )</a:t>
            </a:r>
          </a:p>
          <a:p>
            <a:pPr marL="457200" lvl="1" indent="0">
              <a:buNone/>
            </a:pPr>
            <a:endParaRPr lang="en-US" baseline="30000" dirty="0"/>
          </a:p>
          <a:p>
            <a:pPr marL="457200" lvl="1" indent="0">
              <a:buNone/>
            </a:pPr>
            <a:r>
              <a:rPr lang="en-US" baseline="30000" dirty="0"/>
              <a:t>FSPL - Free Space Path Loss</a:t>
            </a:r>
          </a:p>
          <a:p>
            <a:pPr marL="457200" lvl="1" indent="0">
              <a:buNone/>
            </a:pPr>
            <a:r>
              <a:rPr lang="en-US" baseline="30000" dirty="0"/>
              <a:t>d - distance in meters </a:t>
            </a:r>
          </a:p>
          <a:p>
            <a:pPr marL="457200" lvl="1" indent="0">
              <a:buNone/>
            </a:pPr>
            <a:r>
              <a:rPr lang="en-US" baseline="30000" dirty="0"/>
              <a:t>f - frequency in MHz</a:t>
            </a:r>
          </a:p>
          <a:p>
            <a:pPr marL="457200" lvl="1" indent="0">
              <a:buNone/>
            </a:pPr>
            <a:r>
              <a:rPr lang="en-US" baseline="30000" dirty="0"/>
              <a:t>c -  constant of 27.55</a:t>
            </a:r>
          </a:p>
          <a:p>
            <a:pPr marL="457200" lvl="1" indent="0">
              <a:buNone/>
            </a:pPr>
            <a:endParaRPr lang="en-US" baseline="30000" dirty="0"/>
          </a:p>
          <a:p>
            <a:r>
              <a:rPr lang="en-US" dirty="0">
                <a:solidFill>
                  <a:srgbClr val="FF0000"/>
                </a:solidFill>
              </a:rPr>
              <a:t>Distance is a squared variable.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Cut the distance in half and the signal goes up by 6dB.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Or double the distance to the noise source and the noise goes down by 6dB.  Use that to your advantage by moving your antenna away from the source if possible.</a:t>
            </a:r>
          </a:p>
          <a:p>
            <a:endParaRPr lang="en-US" dirty="0"/>
          </a:p>
          <a:p>
            <a:r>
              <a:rPr lang="en-US" dirty="0"/>
              <a:t>Another form of the same equation:</a:t>
            </a:r>
          </a:p>
          <a:p>
            <a:pPr marL="0" indent="0">
              <a:buNone/>
            </a:pPr>
            <a:r>
              <a:rPr lang="en-US" dirty="0"/>
              <a:t>	FSPL(dB) = 20 Log (d) + 20 Log (f) – 27.55</a:t>
            </a:r>
          </a:p>
          <a:p>
            <a:pPr marL="57150" indent="0">
              <a:buNone/>
            </a:pPr>
            <a:endParaRPr lang="en-US" baseline="30000" dirty="0"/>
          </a:p>
          <a:p>
            <a:pPr marL="457200" lvl="1" indent="0">
              <a:buNone/>
            </a:pPr>
            <a:endParaRPr lang="en-US" baseline="30000" dirty="0"/>
          </a:p>
          <a:p>
            <a:pPr marL="457200" lvl="1" indent="0">
              <a:buNone/>
            </a:pPr>
            <a:endParaRPr lang="en-US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8FD14-61BE-4F27-94EE-BCC7EA85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75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EC30-222D-4276-8423-C82847F6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RFI Locating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FB18F-B038-4A7B-87B3-20150589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2730"/>
            <a:ext cx="8229600" cy="288687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4500" b="1" dirty="0">
                <a:solidFill>
                  <a:srgbClr val="FF0000"/>
                </a:solidFill>
              </a:rPr>
              <a:t>A Three Step Process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Clear Local Area Noise (LAN):  </a:t>
            </a:r>
            <a:r>
              <a:rPr lang="en-US" dirty="0"/>
              <a:t>Use a 137MHz Yagi/HT/Attenuator to locate noise inside your QTH and then near your QTH.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Clear Wide Area Noise (WAN):</a:t>
            </a:r>
            <a:r>
              <a:rPr lang="en-US" b="1" dirty="0"/>
              <a:t>  </a:t>
            </a:r>
            <a:r>
              <a:rPr lang="en-US" dirty="0"/>
              <a:t>If noise persists, use the RFIM for wide area locating.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/>
              <a:t>Pole:</a:t>
            </a:r>
            <a:r>
              <a:rPr lang="en-US" dirty="0"/>
              <a:t>  Work with the Power Company and Use an Ultrasonic Dish (theirs and/or yours) to locate the pole hardware causing the noise.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A84AE-2E9E-4A98-97FC-E28D8B3D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3AC8F8-A7D9-4EA5-BDF4-D476D400BDDD}"/>
              </a:ext>
            </a:extLst>
          </p:cNvPr>
          <p:cNvSpPr txBox="1">
            <a:spLocks/>
          </p:cNvSpPr>
          <p:nvPr/>
        </p:nvSpPr>
        <p:spPr>
          <a:xfrm>
            <a:off x="723899" y="4724400"/>
            <a:ext cx="7696201" cy="1532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Good (RFI) Hunting</a:t>
            </a:r>
          </a:p>
          <a:p>
            <a:pPr marL="0" indent="0" algn="ctr">
              <a:buNone/>
            </a:pPr>
            <a:r>
              <a:rPr lang="en-US" dirty="0"/>
              <a:t>de W4DD, Jeff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000" dirty="0"/>
              <a:t>W4DD @ arrl.net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28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679B-8B65-4046-B157-11D31852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3124200"/>
            <a:ext cx="8229600" cy="1143000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0C9CC-D55C-4563-AF66-F1B94863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48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E68-4CFC-4140-A1C9-A3E95CF30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E3D73-935D-4875-8403-7ACDB7CD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56DA5-BD0E-43DF-B685-5E08B7C0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5" y="0"/>
            <a:ext cx="899124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10CA8-AF2B-4EE7-955B-181F8FF3464F}"/>
              </a:ext>
            </a:extLst>
          </p:cNvPr>
          <p:cNvSpPr txBox="1"/>
          <p:nvPr/>
        </p:nvSpPr>
        <p:spPr>
          <a:xfrm>
            <a:off x="5181600" y="2337325"/>
            <a:ext cx="3581224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 Quality Cat 6a cables are available from Mouser.com.  The drain wire is soldered to the metal shell at each end.</a:t>
            </a:r>
          </a:p>
        </p:txBody>
      </p:sp>
    </p:spTree>
    <p:extLst>
      <p:ext uri="{BB962C8B-B14F-4D97-AF65-F5344CB8AC3E}">
        <p14:creationId xmlns:p14="http://schemas.microsoft.com/office/powerpoint/2010/main" val="96365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Know If you Have PLN?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Power up HF radio</a:t>
            </a:r>
          </a:p>
          <a:p>
            <a:r>
              <a:rPr lang="en-US" dirty="0"/>
              <a:t>Pick band and antenna of choice</a:t>
            </a:r>
          </a:p>
          <a:p>
            <a:r>
              <a:rPr lang="en-US" dirty="0"/>
              <a:t>Find unused frequency</a:t>
            </a:r>
          </a:p>
          <a:p>
            <a:r>
              <a:rPr lang="en-US" dirty="0"/>
              <a:t>Set Mode to AM, 6KHz</a:t>
            </a:r>
          </a:p>
          <a:p>
            <a:endParaRPr lang="en-US" dirty="0"/>
          </a:p>
          <a:p>
            <a:r>
              <a:rPr lang="en-US" dirty="0"/>
              <a:t>Do you hear a raw 60Hz buzzing noise or something other than a low level white noise? (Make note of the S-meter reading)</a:t>
            </a:r>
          </a:p>
          <a:p>
            <a:r>
              <a:rPr lang="en-US" dirty="0"/>
              <a:t>If you do, you may have PLN or other RFI.  Further investigation is needed!</a:t>
            </a:r>
          </a:p>
          <a:p>
            <a:endParaRPr lang="en-US" dirty="0"/>
          </a:p>
          <a:p>
            <a:r>
              <a:rPr lang="en-US" u="sng" dirty="0">
                <a:solidFill>
                  <a:srgbClr val="FF0000"/>
                </a:solidFill>
              </a:rPr>
              <a:t>ALWAYS</a:t>
            </a:r>
            <a:r>
              <a:rPr lang="en-US" dirty="0">
                <a:solidFill>
                  <a:srgbClr val="FF0000"/>
                </a:solidFill>
              </a:rPr>
              <a:t> make sure the noise is not coming from inside your home by turning off each ckt breaker, one at a time.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8D07-39F1-4A2A-AE7E-3CD85283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PLN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27425-358F-4168-A5CF-1D2327E3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4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Common Methods Used to Find PLN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22399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All of these are good tools (but note only one is HF).</a:t>
            </a:r>
          </a:p>
          <a:p>
            <a:r>
              <a:rPr lang="en-US" dirty="0">
                <a:solidFill>
                  <a:srgbClr val="FF0000"/>
                </a:solidFill>
              </a:rPr>
              <a:t>Basically, a one-by-one “Search and Document” operation.</a:t>
            </a:r>
          </a:p>
          <a:p>
            <a:r>
              <a:rPr lang="en-US" dirty="0">
                <a:solidFill>
                  <a:srgbClr val="FF0000"/>
                </a:solidFill>
              </a:rPr>
              <a:t>Difficult to quantify the magnitude/impact of each source.</a:t>
            </a:r>
            <a:r>
              <a:rPr lang="en-US" dirty="0"/>
              <a:t> </a:t>
            </a:r>
          </a:p>
          <a:p>
            <a:r>
              <a:rPr lang="en-US" dirty="0"/>
              <a:t>Slow process for an environment with many noise sources, of varying levels, and spread over a wide geographical area.</a:t>
            </a:r>
          </a:p>
          <a:p>
            <a:r>
              <a:rPr lang="en-US" dirty="0"/>
              <a:t>They work well if there are only a couple noise sources and they are close to the receiving location.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97952"/>
              </p:ext>
            </p:extLst>
          </p:nvPr>
        </p:nvGraphicFramePr>
        <p:xfrm>
          <a:off x="533400" y="1295400"/>
          <a:ext cx="81534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9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Rotate</a:t>
                      </a:r>
                      <a:r>
                        <a:rPr lang="en-US" sz="1600" baseline="0" dirty="0"/>
                        <a:t> HF Antenna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Provides</a:t>
                      </a:r>
                      <a:r>
                        <a:rPr lang="en-US" sz="1600" baseline="0" dirty="0"/>
                        <a:t> only general direction, not exact location or absolute strength.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 Car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Provides a rough idea</a:t>
                      </a:r>
                      <a:r>
                        <a:rPr lang="en-US" sz="1600" baseline="0" dirty="0"/>
                        <a:t> of location and strength in the AM broadcast band.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Handy-Talkie and Yagi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137MHz (aircraft band)</a:t>
                      </a:r>
                      <a:r>
                        <a:rPr lang="en-US" sz="1600" baseline="0" dirty="0"/>
                        <a:t> or 430MHz, Mode = AM.  </a:t>
                      </a:r>
                      <a:r>
                        <a:rPr lang="en-US" sz="1600" dirty="0"/>
                        <a:t>Can usually</a:t>
                      </a:r>
                      <a:r>
                        <a:rPr lang="en-US" sz="1600" baseline="0" dirty="0"/>
                        <a:t> narrow down to the pole.  (Local area tool)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137/440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Ultrasonic Dish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Locates defective item on a pole (Local area tool)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Ultrasonic audio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4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579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2. Why Did I Need A New Approach?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10 years of experiencing PLN</a:t>
            </a:r>
          </a:p>
          <a:p>
            <a:r>
              <a:rPr lang="en-US" dirty="0"/>
              <a:t>Some big, some small</a:t>
            </a:r>
          </a:p>
          <a:p>
            <a:r>
              <a:rPr lang="en-US" dirty="0"/>
              <a:t>Some sources constant, some intermittent</a:t>
            </a:r>
          </a:p>
          <a:p>
            <a:r>
              <a:rPr lang="en-US" dirty="0"/>
              <a:t>Some active when cold, hot, wet, dry, etc.  </a:t>
            </a:r>
            <a:r>
              <a:rPr lang="en-US" dirty="0">
                <a:solidFill>
                  <a:srgbClr val="FF0000"/>
                </a:solidFill>
              </a:rPr>
              <a:t>It is no fun hunting PLN in very cold or hot weather.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HF beam provided only general direction.</a:t>
            </a:r>
          </a:p>
          <a:p>
            <a:r>
              <a:rPr lang="en-US" dirty="0"/>
              <a:t>Very tedious and time consuming walking roads with the 137MHz Yagi and HT, evaluating, comparing, and documenting pole noise one by one.</a:t>
            </a:r>
          </a:p>
          <a:p>
            <a:r>
              <a:rPr lang="en-US" dirty="0"/>
              <a:t>VHF noise (137MHz) does not always correspond with HF (1.8-30MHz) noise.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After years of work, I could never get the noise under control for any length of time, just too many sources over too large an area.</a:t>
            </a:r>
          </a:p>
          <a:p>
            <a:r>
              <a:rPr lang="en-US" dirty="0"/>
              <a:t>The final straw was a persistent S-9 + 10dB noise to the SE and a S-6 noise to the West that I could not locate.</a:t>
            </a:r>
          </a:p>
          <a:p>
            <a:endParaRPr lang="en-US" dirty="0"/>
          </a:p>
          <a:p>
            <a:r>
              <a:rPr lang="en-US" dirty="0"/>
              <a:t>By December 2015, I was frustrated.  I needed a new approach or give up radio.</a:t>
            </a:r>
          </a:p>
          <a:p>
            <a:r>
              <a:rPr lang="en-US" dirty="0"/>
              <a:t>During Christmas break 2015, I bought a GPS and started writing beta code to collect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81" y="304800"/>
            <a:ext cx="8208760" cy="1219200"/>
          </a:xfrm>
        </p:spPr>
        <p:txBody>
          <a:bodyPr>
            <a:normAutofit/>
          </a:bodyPr>
          <a:lstStyle/>
          <a:p>
            <a:r>
              <a:rPr lang="en-US" dirty="0"/>
              <a:t>The Solution: The RFI Mapper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620000" cy="4495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How about a </a:t>
            </a:r>
            <a:r>
              <a:rPr lang="en-US" b="1" dirty="0">
                <a:solidFill>
                  <a:srgbClr val="FF0000"/>
                </a:solidFill>
              </a:rPr>
              <a:t>color coded Map</a:t>
            </a:r>
            <a:endParaRPr lang="en-US" dirty="0"/>
          </a:p>
          <a:p>
            <a:r>
              <a:rPr lang="en-US" dirty="0"/>
              <a:t>Showing the </a:t>
            </a:r>
            <a:r>
              <a:rPr lang="en-US" b="1" u="sng" dirty="0">
                <a:solidFill>
                  <a:srgbClr val="FF0000"/>
                </a:solidFill>
              </a:rPr>
              <a:t>location and strength </a:t>
            </a:r>
            <a:r>
              <a:rPr lang="en-US" b="1" dirty="0"/>
              <a:t>(S-Meter reading)</a:t>
            </a:r>
            <a:r>
              <a:rPr lang="en-US" dirty="0"/>
              <a:t> of the noise</a:t>
            </a:r>
          </a:p>
          <a:p>
            <a:r>
              <a:rPr lang="en-US" dirty="0"/>
              <a:t>On the HF band of choice</a:t>
            </a:r>
          </a:p>
          <a:p>
            <a:endParaRPr lang="en-US" dirty="0"/>
          </a:p>
          <a:p>
            <a:r>
              <a:rPr lang="en-US" dirty="0"/>
              <a:t>Can usually identify down to the problem pole or +/- 1 pole.</a:t>
            </a:r>
          </a:p>
          <a:p>
            <a:r>
              <a:rPr lang="en-US" dirty="0"/>
              <a:t>Laptop records levels and “announces” levels above S-9 as you drive and every 10 seconds.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The map can be sent to the power company.  It is powerful visual evidence there is something wrong.</a:t>
            </a:r>
          </a:p>
          <a:p>
            <a:r>
              <a:rPr lang="en-US" dirty="0"/>
              <a:t>You then confirm the trouble poles with a HT/Yagi.</a:t>
            </a:r>
          </a:p>
          <a:p>
            <a:r>
              <a:rPr lang="en-US" dirty="0"/>
              <a:t>Once fixed, a re-drive map shows the source was fixed and noise is gone.  </a:t>
            </a:r>
            <a:r>
              <a:rPr lang="en-US" sz="4400" dirty="0">
                <a:solidFill>
                  <a:srgbClr val="008000"/>
                </a:solidFill>
              </a:rPr>
              <a:t>Green is good!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9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946B3B-162E-4F1F-B148-AB183E89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88" y="1628775"/>
            <a:ext cx="12192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Will Look At Some Examples Mapping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2" y="1600200"/>
            <a:ext cx="4724398" cy="4648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S Meter scale is extended above S-9 for simplicity (1 S-Unit = 6dB).</a:t>
            </a:r>
          </a:p>
          <a:p>
            <a:pPr marL="457200" lvl="1" indent="0">
              <a:buNone/>
            </a:pPr>
            <a:r>
              <a:rPr lang="en-US" dirty="0"/>
              <a:t>S-9 =   S-9 plus 0dB</a:t>
            </a:r>
          </a:p>
          <a:p>
            <a:pPr marL="457200" lvl="1" indent="0">
              <a:buNone/>
            </a:pPr>
            <a:r>
              <a:rPr lang="en-US" dirty="0"/>
              <a:t>S-10 = S-9 plus 6dB</a:t>
            </a:r>
          </a:p>
          <a:p>
            <a:pPr marL="457200" lvl="1" indent="0">
              <a:buNone/>
            </a:pPr>
            <a:r>
              <a:rPr lang="en-US" dirty="0"/>
              <a:t>S-11 = S-9 plus 12dB</a:t>
            </a:r>
          </a:p>
          <a:p>
            <a:pPr marL="457200" lvl="1" indent="0">
              <a:buNone/>
            </a:pPr>
            <a:r>
              <a:rPr lang="en-US" dirty="0"/>
              <a:t>S-12 = S-9 plus 18dB</a:t>
            </a:r>
          </a:p>
          <a:p>
            <a:pPr marL="457200" lvl="1" indent="0">
              <a:buNone/>
            </a:pPr>
            <a:r>
              <a:rPr lang="en-US" dirty="0"/>
              <a:t>S-13 = S-9 plus 24dB</a:t>
            </a:r>
          </a:p>
          <a:p>
            <a:endParaRPr lang="en-US" dirty="0"/>
          </a:p>
          <a:p>
            <a:r>
              <a:rPr lang="en-US" dirty="0"/>
              <a:t>Numbers in ( ) after the S Meter levels are the number of  samples at that level during the run.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Anything above a S-9 deserves attention</a:t>
            </a:r>
          </a:p>
          <a:p>
            <a:r>
              <a:rPr lang="en-US" dirty="0">
                <a:solidFill>
                  <a:srgbClr val="FF0000"/>
                </a:solidFill>
              </a:rPr>
              <a:t>Anything above S-11 is a red flag!</a:t>
            </a:r>
          </a:p>
        </p:txBody>
      </p:sp>
      <p:cxnSp>
        <p:nvCxnSpPr>
          <p:cNvPr id="5" name="Straight Arrow Connector 4"/>
          <p:cNvCxnSpPr>
            <a:cxnSpLocks/>
            <a:stCxn id="3" idx="1"/>
          </p:cNvCxnSpPr>
          <p:nvPr/>
        </p:nvCxnSpPr>
        <p:spPr>
          <a:xfrm flipH="1" flipV="1">
            <a:off x="2743202" y="3200400"/>
            <a:ext cx="1295400" cy="7239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235063" y="5255396"/>
            <a:ext cx="1" cy="535804"/>
          </a:xfrm>
          <a:prstGeom prst="straightConnector1">
            <a:avLst/>
          </a:prstGeom>
          <a:ln w="222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DE2F-1AA9-45DE-A33E-355FC068341A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71800" y="4495800"/>
            <a:ext cx="0" cy="12954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3577" y="219514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“Cold” colors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512591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“Hot” colors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3315914" y="5325209"/>
            <a:ext cx="722688" cy="8499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3008016" y="4724400"/>
            <a:ext cx="1030586" cy="32392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791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3444</Words>
  <Application>Microsoft Office PowerPoint</Application>
  <PresentationFormat>On-screen Show (4:3)</PresentationFormat>
  <Paragraphs>436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LOCATING POWER LINE NOISE  (and other RFI)</vt:lpstr>
      <vt:lpstr>Discussion Topics</vt:lpstr>
      <vt:lpstr>1. What is Power Line Noise (PLN)?</vt:lpstr>
      <vt:lpstr>How Do You Know If you Have PLN?</vt:lpstr>
      <vt:lpstr>Example of PLN</vt:lpstr>
      <vt:lpstr>Common Methods Used to Find PLN</vt:lpstr>
      <vt:lpstr>2. Why Did I Need A New Approach?</vt:lpstr>
      <vt:lpstr>The Solution: The RFI Mapper</vt:lpstr>
      <vt:lpstr>We Will Look At Some Examples Mapping Scale</vt:lpstr>
      <vt:lpstr>Example #1</vt:lpstr>
      <vt:lpstr>Example #1 - What was the Cause?</vt:lpstr>
      <vt:lpstr>Example #2 (Overview Map)</vt:lpstr>
      <vt:lpstr>Example #2 Zoom-In</vt:lpstr>
      <vt:lpstr>Example #3</vt:lpstr>
      <vt:lpstr>Example #4</vt:lpstr>
      <vt:lpstr>3. How Does the RFI Mapper Operate?</vt:lpstr>
      <vt:lpstr>RFI Mapper Block Diagram</vt:lpstr>
      <vt:lpstr>What Do I Need and How Much Does It Cost?</vt:lpstr>
      <vt:lpstr>A Few Extras</vt:lpstr>
      <vt:lpstr>Recording Data</vt:lpstr>
      <vt:lpstr>What Do I Do With the Data?</vt:lpstr>
      <vt:lpstr>Clearing Distance Guidelines</vt:lpstr>
      <vt:lpstr>Who Do I Contact?</vt:lpstr>
      <vt:lpstr>4. Does RFIM Work?</vt:lpstr>
      <vt:lpstr>January 2016</vt:lpstr>
      <vt:lpstr>August 2018</vt:lpstr>
      <vt:lpstr>Noise Snapshot - 2016</vt:lpstr>
      <vt:lpstr>Noise Snapshot - Aug 2018</vt:lpstr>
      <vt:lpstr>5. Another Tool in the Tool Box</vt:lpstr>
      <vt:lpstr>Hints for Using the HT/Yagi</vt:lpstr>
      <vt:lpstr>My QTH Internal Noise Sources</vt:lpstr>
      <vt:lpstr>Lessons Learned</vt:lpstr>
      <vt:lpstr>Power Pole Hardware</vt:lpstr>
      <vt:lpstr>Another Noise Source</vt:lpstr>
      <vt:lpstr>Ultrasonic Dish</vt:lpstr>
      <vt:lpstr>Free Space Path Loss</vt:lpstr>
      <vt:lpstr>RFI Locating Summary</vt:lpstr>
      <vt:lpstr>Additional Slides</vt:lpstr>
      <vt:lpstr>PowerPoint Presentation</vt:lpstr>
    </vt:vector>
  </TitlesOfParts>
  <Company>Verizon Wireless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APPROACH to FINDING POWER LINE (and other) RFI</dc:title>
  <dc:creator>Jeff Stuparits</dc:creator>
  <cp:lastModifiedBy>Jeff</cp:lastModifiedBy>
  <cp:revision>316</cp:revision>
  <cp:lastPrinted>2016-08-03T18:47:28Z</cp:lastPrinted>
  <dcterms:created xsi:type="dcterms:W3CDTF">2016-06-20T15:57:48Z</dcterms:created>
  <dcterms:modified xsi:type="dcterms:W3CDTF">2020-02-12T13:50:56Z</dcterms:modified>
</cp:coreProperties>
</file>